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720" r:id="rId2"/>
    <p:sldId id="257" r:id="rId3"/>
    <p:sldId id="735" r:id="rId4"/>
    <p:sldId id="736" r:id="rId5"/>
    <p:sldId id="737" r:id="rId6"/>
    <p:sldId id="721" r:id="rId7"/>
    <p:sldId id="629" r:id="rId8"/>
    <p:sldId id="688" r:id="rId9"/>
    <p:sldId id="689" r:id="rId10"/>
    <p:sldId id="738" r:id="rId11"/>
    <p:sldId id="691" r:id="rId12"/>
    <p:sldId id="740" r:id="rId13"/>
    <p:sldId id="694" r:id="rId14"/>
    <p:sldId id="695" r:id="rId15"/>
    <p:sldId id="742" r:id="rId16"/>
    <p:sldId id="743" r:id="rId17"/>
    <p:sldId id="696" r:id="rId18"/>
    <p:sldId id="741" r:id="rId19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66"/>
    <a:srgbClr val="FFFF99"/>
    <a:srgbClr val="CCECFF"/>
    <a:srgbClr val="FFCC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224" autoAdjust="0"/>
    <p:restoredTop sz="94699"/>
  </p:normalViewPr>
  <p:slideViewPr>
    <p:cSldViewPr snapToGrid="0" snapToObjects="1">
      <p:cViewPr varScale="1">
        <p:scale>
          <a:sx n="116" d="100"/>
          <a:sy n="116" d="100"/>
        </p:scale>
        <p:origin x="59" y="11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40" d="100"/>
        <a:sy n="140" d="100"/>
      </p:scale>
      <p:origin x="0" y="0"/>
    </p:cViewPr>
  </p:sorterViewPr>
  <p:notesViewPr>
    <p:cSldViewPr snapToGrid="0" snapToObjects="1">
      <p:cViewPr varScale="1">
        <p:scale>
          <a:sx n="88" d="100"/>
          <a:sy n="88" d="100"/>
        </p:scale>
        <p:origin x="3010" y="79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DEBBD1-6077-4938-811F-54E4AC433829}" type="datetimeFigureOut">
              <a:rPr lang="en-GB" smtClean="0"/>
              <a:t>10/11/2021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E77016-B761-47E8-ADDA-7F73F02D164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45636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58603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xfrm>
            <a:off x="1992313" y="309563"/>
            <a:ext cx="3476625" cy="182562"/>
          </a:xfrm>
          <a:noFill/>
        </p:spPr>
        <p:txBody>
          <a:bodyPr/>
          <a:lstStyle/>
          <a:p>
            <a:r>
              <a:rPr lang="en-GB"/>
              <a:t>Properties and State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743437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xfrm>
            <a:off x="1992313" y="309563"/>
            <a:ext cx="3476625" cy="182562"/>
          </a:xfrm>
          <a:noFill/>
        </p:spPr>
        <p:txBody>
          <a:bodyPr/>
          <a:lstStyle/>
          <a:p>
            <a:r>
              <a:rPr lang="en-GB"/>
              <a:t>Properties and State</a:t>
            </a:r>
            <a:endParaRPr lang="en-GB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12675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xfrm>
            <a:off x="1992313" y="309563"/>
            <a:ext cx="3476625" cy="182562"/>
          </a:xfrm>
          <a:noFill/>
        </p:spPr>
        <p:txBody>
          <a:bodyPr/>
          <a:lstStyle/>
          <a:p>
            <a:r>
              <a:rPr lang="en-GB"/>
              <a:t>Properties and State</a:t>
            </a:r>
            <a:endParaRPr lang="en-GB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xfrm>
            <a:off x="1992313" y="309563"/>
            <a:ext cx="3476625" cy="182562"/>
          </a:xfrm>
          <a:noFill/>
        </p:spPr>
        <p:txBody>
          <a:bodyPr/>
          <a:lstStyle/>
          <a:p>
            <a:r>
              <a:rPr lang="en-GB"/>
              <a:t>Properties and State</a:t>
            </a:r>
            <a:endParaRPr lang="en-GB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xfrm>
            <a:off x="1992313" y="309563"/>
            <a:ext cx="3476625" cy="182562"/>
          </a:xfrm>
          <a:noFill/>
        </p:spPr>
        <p:txBody>
          <a:bodyPr/>
          <a:lstStyle/>
          <a:p>
            <a:r>
              <a:rPr lang="en-GB"/>
              <a:t>Properties and State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429159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xfrm>
            <a:off x="1992313" y="309563"/>
            <a:ext cx="3476625" cy="182562"/>
          </a:xfrm>
          <a:noFill/>
        </p:spPr>
        <p:txBody>
          <a:bodyPr/>
          <a:lstStyle/>
          <a:p>
            <a:r>
              <a:rPr lang="en-GB"/>
              <a:t>Properties and State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429159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xfrm>
            <a:off x="1992313" y="309563"/>
            <a:ext cx="3476625" cy="182562"/>
          </a:xfrm>
          <a:noFill/>
        </p:spPr>
        <p:txBody>
          <a:bodyPr/>
          <a:lstStyle/>
          <a:p>
            <a:r>
              <a:rPr lang="en-GB"/>
              <a:t>Properties and State</a:t>
            </a:r>
            <a:endParaRPr lang="en-GB"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36976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58603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xfrm>
            <a:off x="1992313" y="309563"/>
            <a:ext cx="3476625" cy="182562"/>
          </a:xfrm>
          <a:noFill/>
        </p:spPr>
        <p:txBody>
          <a:bodyPr/>
          <a:lstStyle/>
          <a:p>
            <a:r>
              <a:rPr lang="en-GB"/>
              <a:t>Creating Modular React Applications</a:t>
            </a:r>
            <a:endParaRPr lang="en-GB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xfrm>
            <a:off x="1992313" y="309563"/>
            <a:ext cx="3476625" cy="182562"/>
          </a:xfrm>
          <a:noFill/>
        </p:spPr>
        <p:txBody>
          <a:bodyPr/>
          <a:lstStyle/>
          <a:p>
            <a:r>
              <a:rPr lang="en-GB"/>
              <a:t>Creating Modular React Applications</a:t>
            </a:r>
            <a:endParaRPr lang="en-GB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xfrm>
            <a:off x="1992313" y="309563"/>
            <a:ext cx="3476625" cy="182562"/>
          </a:xfrm>
          <a:noFill/>
        </p:spPr>
        <p:txBody>
          <a:bodyPr/>
          <a:lstStyle/>
          <a:p>
            <a:r>
              <a:rPr lang="en-GB"/>
              <a:t>Creating Modular React Applications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830557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96461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xfrm>
            <a:off x="1992313" y="309563"/>
            <a:ext cx="3476625" cy="182562"/>
          </a:xfrm>
          <a:noFill/>
        </p:spPr>
        <p:txBody>
          <a:bodyPr/>
          <a:lstStyle/>
          <a:p>
            <a:r>
              <a:rPr lang="en-GB"/>
              <a:t>Properties and State</a:t>
            </a:r>
            <a:endParaRPr lang="en-GB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xfrm>
            <a:off x="1992313" y="309563"/>
            <a:ext cx="3476625" cy="182562"/>
          </a:xfrm>
          <a:noFill/>
        </p:spPr>
        <p:txBody>
          <a:bodyPr/>
          <a:lstStyle/>
          <a:p>
            <a:r>
              <a:rPr lang="en-GB"/>
              <a:t>Properties and State</a:t>
            </a:r>
            <a:endParaRPr lang="en-GB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xfrm>
            <a:off x="1992313" y="309563"/>
            <a:ext cx="3476625" cy="182562"/>
          </a:xfrm>
          <a:noFill/>
        </p:spPr>
        <p:txBody>
          <a:bodyPr/>
          <a:lstStyle/>
          <a:p>
            <a:r>
              <a:rPr lang="en-GB"/>
              <a:t>Properties and State</a:t>
            </a:r>
            <a:endParaRPr lang="en-GB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5E3EC92-0BF8-B04C-BDA1-D36DC16EC2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111061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36832" y="1597819"/>
            <a:ext cx="4975394" cy="110251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Lesson #: Lesson Name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36831" y="2788538"/>
            <a:ext cx="4975395" cy="1314450"/>
          </a:xfrm>
        </p:spPr>
        <p:txBody>
          <a:bodyPr>
            <a:normAutofit/>
          </a:bodyPr>
          <a:lstStyle>
            <a:lvl1pPr marL="685800" indent="-630936" algn="l">
              <a:buNone/>
              <a:tabLst>
                <a:tab pos="574675" algn="l"/>
              </a:tabLst>
              <a:defRPr sz="2800" b="0" baseline="0">
                <a:solidFill>
                  <a:srgbClr val="0000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#.# 	Learning objective or      Sub-lesson Title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4F6154B-6D27-47C4-A535-CBD1A46ECAAA}"/>
              </a:ext>
            </a:extLst>
          </p:cNvPr>
          <p:cNvGrpSpPr/>
          <p:nvPr userDrawn="1"/>
        </p:nvGrpSpPr>
        <p:grpSpPr>
          <a:xfrm>
            <a:off x="76678" y="4578933"/>
            <a:ext cx="1515337" cy="386752"/>
            <a:chOff x="76678" y="4694766"/>
            <a:chExt cx="1515337" cy="386752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1A25F0D-2E47-49F9-8034-B0D1200A02E3}"/>
                </a:ext>
              </a:extLst>
            </p:cNvPr>
            <p:cNvSpPr/>
            <p:nvPr userDrawn="1"/>
          </p:nvSpPr>
          <p:spPr bwMode="auto">
            <a:xfrm>
              <a:off x="76678" y="4694766"/>
              <a:ext cx="1515337" cy="386752"/>
            </a:xfrm>
            <a:prstGeom prst="rect">
              <a:avLst/>
            </a:prstGeom>
            <a:solidFill>
              <a:srgbClr val="8A8B8D"/>
            </a:solidFill>
            <a:ln w="28575" cap="flat" cmpd="sng" algn="ctr">
              <a:noFill/>
              <a:prstDash val="solid"/>
              <a:round/>
              <a:headEnd type="none" w="med" len="med"/>
              <a:tailEnd type="triangl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Console" pitchFamily="49" charset="0"/>
              </a:endParaRP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B5C4395-453D-4B5B-A529-908BB1DFC5A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733" y="4739563"/>
              <a:ext cx="307000" cy="291943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0154EEF-4217-4E4E-AA97-7F86A5A30EAC}"/>
                </a:ext>
              </a:extLst>
            </p:cNvPr>
            <p:cNvSpPr txBox="1"/>
            <p:nvPr userDrawn="1"/>
          </p:nvSpPr>
          <p:spPr>
            <a:xfrm>
              <a:off x="436809" y="4772309"/>
              <a:ext cx="705531" cy="1616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000" dirty="0">
                  <a:solidFill>
                    <a:schemeClr val="bg1"/>
                  </a:solidFill>
                  <a:latin typeface="Univers" panose="020B0503020202020204" pitchFamily="34" charset="0"/>
                </a:rPr>
                <a:t>olsen software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282576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3823434-19E5-7244-957A-48409271A87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8620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6839712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1A2424E-626C-4FAA-8A5B-D100B29C4136}"/>
              </a:ext>
            </a:extLst>
          </p:cNvPr>
          <p:cNvGrpSpPr/>
          <p:nvPr userDrawn="1"/>
        </p:nvGrpSpPr>
        <p:grpSpPr>
          <a:xfrm>
            <a:off x="76678" y="4696691"/>
            <a:ext cx="1515337" cy="386752"/>
            <a:chOff x="76678" y="4694766"/>
            <a:chExt cx="1515337" cy="386752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BFD5E66-5782-4A44-8BE7-6EAA2ED162C2}"/>
                </a:ext>
              </a:extLst>
            </p:cNvPr>
            <p:cNvSpPr/>
            <p:nvPr userDrawn="1"/>
          </p:nvSpPr>
          <p:spPr bwMode="auto">
            <a:xfrm>
              <a:off x="76678" y="4694766"/>
              <a:ext cx="1515337" cy="386752"/>
            </a:xfrm>
            <a:prstGeom prst="rect">
              <a:avLst/>
            </a:prstGeom>
            <a:solidFill>
              <a:srgbClr val="8A8B8D"/>
            </a:solidFill>
            <a:ln w="28575" cap="flat" cmpd="sng" algn="ctr">
              <a:noFill/>
              <a:prstDash val="solid"/>
              <a:round/>
              <a:headEnd type="none" w="med" len="med"/>
              <a:tailEnd type="triangl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Console" pitchFamily="49" charset="0"/>
              </a:endParaRP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518C6AA-D94D-4188-8DB5-FA5802C6665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733" y="4739563"/>
              <a:ext cx="307000" cy="291943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3D8A1F1-C48A-46D6-8274-EADD5DD0E6E5}"/>
                </a:ext>
              </a:extLst>
            </p:cNvPr>
            <p:cNvSpPr txBox="1"/>
            <p:nvPr userDrawn="1"/>
          </p:nvSpPr>
          <p:spPr>
            <a:xfrm>
              <a:off x="436809" y="4772309"/>
              <a:ext cx="705531" cy="1616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000" dirty="0">
                  <a:solidFill>
                    <a:schemeClr val="bg1"/>
                  </a:solidFill>
                  <a:latin typeface="Univers" panose="020B0503020202020204" pitchFamily="34" charset="0"/>
                </a:rPr>
                <a:t>olsen software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427779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alphaModFix amt="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8B0A6C-EF38-9441-ADBF-8FE45FA6C46E}" type="datetimeFigureOut">
              <a:rPr lang="en-US" smtClean="0"/>
              <a:t>11/10/2021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032D76-6BE4-154B-A130-37D069E4235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 userDrawn="1"/>
        </p:nvSpPr>
        <p:spPr>
          <a:xfrm>
            <a:off x="457200" y="210636"/>
            <a:ext cx="8229600" cy="560552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37476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38809" y="184354"/>
            <a:ext cx="5289902" cy="93187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Properties and State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58FE4899-46EA-4D85-B506-C969501309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38810" y="982981"/>
            <a:ext cx="5289902" cy="3351559"/>
          </a:xfrm>
        </p:spPr>
        <p:txBody>
          <a:bodyPr>
            <a:normAutofit/>
          </a:bodyPr>
          <a:lstStyle/>
          <a:p>
            <a:pPr marL="569913" indent="-514350">
              <a:buFont typeface="+mj-lt"/>
              <a:buAutoNum type="arabicPeriod"/>
              <a:tabLst>
                <a:tab pos="446088" algn="l"/>
              </a:tabLst>
            </a:pPr>
            <a:r>
              <a:rPr lang="en-GB" sz="2200" dirty="0"/>
              <a:t>Types for properties</a:t>
            </a:r>
          </a:p>
          <a:p>
            <a:pPr marL="569913" indent="-514350">
              <a:buFont typeface="+mj-lt"/>
              <a:buAutoNum type="arabicPeriod"/>
              <a:tabLst>
                <a:tab pos="446088" algn="l"/>
              </a:tabLst>
            </a:pPr>
            <a:r>
              <a:rPr lang="en-GB" sz="2200" dirty="0"/>
              <a:t>Working with properties</a:t>
            </a:r>
          </a:p>
          <a:p>
            <a:pPr marL="569913" indent="-514350">
              <a:buFont typeface="+mj-lt"/>
              <a:buAutoNum type="arabicPeriod"/>
              <a:tabLst>
                <a:tab pos="446088" algn="l"/>
              </a:tabLst>
            </a:pPr>
            <a:r>
              <a:rPr lang="en-GB" sz="2200" dirty="0"/>
              <a:t>State management</a:t>
            </a:r>
          </a:p>
        </p:txBody>
      </p:sp>
    </p:spTree>
    <p:extLst>
      <p:ext uri="{BB962C8B-B14F-4D97-AF65-F5344CB8AC3E}">
        <p14:creationId xmlns:p14="http://schemas.microsoft.com/office/powerpoint/2010/main" val="35335766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Defining a Custom Validator (2 of 2)</a:t>
            </a:r>
          </a:p>
        </p:txBody>
      </p:sp>
      <p:sp>
        <p:nvSpPr>
          <p:cNvPr id="11" name="Rectangle 16">
            <a:extLst>
              <a:ext uri="{FF2B5EF4-FFF2-40B4-BE49-F238E27FC236}">
                <a16:creationId xmlns:a16="http://schemas.microsoft.com/office/drawing/2014/main" id="{FF2C5224-0425-4D83-86E4-0E9438F3A1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03066" y="986691"/>
            <a:ext cx="6367483" cy="3209053"/>
          </a:xfrm>
          <a:prstGeom prst="rect">
            <a:avLst/>
          </a:prstGeom>
          <a:solidFill>
            <a:srgbClr val="99FF66"/>
          </a:solidFill>
          <a:ln>
            <a:noFill/>
          </a:ln>
          <a:effectLst>
            <a:outerShdw dist="107763" dir="2700000" algn="ctr" rotWithShape="0">
              <a:srgbClr val="339933"/>
            </a:outerShdw>
          </a:effectLst>
        </p:spPr>
        <p:txBody>
          <a:bodyPr wrap="square" lIns="69056" tIns="34529" rIns="69056" bIns="34529" anchor="ctr">
            <a:spAutoFit/>
          </a:bodyPr>
          <a:lstStyle/>
          <a:p>
            <a:pPr defTabSz="554831"/>
            <a:r>
              <a:rPr lang="en-GB" sz="12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const</a:t>
            </a:r>
            <a:r>
              <a:rPr lang="en-GB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2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isValidAge</a:t>
            </a:r>
            <a:r>
              <a:rPr lang="en-GB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(props, </a:t>
            </a:r>
            <a:r>
              <a:rPr lang="en-GB" sz="12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propName</a:t>
            </a:r>
            <a:r>
              <a:rPr lang="en-GB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=&gt; {</a:t>
            </a:r>
          </a:p>
          <a:p>
            <a:pPr defTabSz="554831"/>
            <a:r>
              <a:rPr lang="en-GB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if (</a:t>
            </a:r>
            <a:r>
              <a:rPr lang="en-GB" sz="12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typeof</a:t>
            </a:r>
            <a:r>
              <a:rPr lang="en-GB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props[</a:t>
            </a:r>
            <a:r>
              <a:rPr lang="en-GB" sz="12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propName</a:t>
            </a:r>
            <a:r>
              <a:rPr lang="en-GB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!== 'number')</a:t>
            </a:r>
          </a:p>
          <a:p>
            <a:pPr defTabSz="554831"/>
            <a:r>
              <a:rPr lang="en-GB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throw new Error('Must be a number')</a:t>
            </a:r>
          </a:p>
          <a:p>
            <a:pPr defTabSz="554831"/>
            <a:r>
              <a:rPr lang="en-GB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if (props[</a:t>
            </a:r>
            <a:r>
              <a:rPr lang="en-GB" sz="12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propName</a:t>
            </a:r>
            <a:r>
              <a:rPr lang="en-GB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&gt; 120)</a:t>
            </a:r>
          </a:p>
          <a:p>
            <a:pPr defTabSz="554831"/>
            <a:r>
              <a:rPr lang="en-GB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	throw new Error('Max value is 120')</a:t>
            </a:r>
          </a:p>
          <a:p>
            <a:pPr defTabSz="554831"/>
            <a:r>
              <a:rPr lang="en-GB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defTabSz="554831"/>
            <a:endParaRPr lang="en-GB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554831"/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class Person extends </a:t>
            </a:r>
            <a:r>
              <a:rPr lang="en-GB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React.Component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defTabSz="554831"/>
            <a:endParaRPr lang="en-GB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554831"/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static </a:t>
            </a:r>
            <a:r>
              <a:rPr lang="en-GB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propTypes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= {</a:t>
            </a:r>
          </a:p>
          <a:p>
            <a:pPr defTabSz="554831"/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name:    </a:t>
            </a:r>
            <a:r>
              <a:rPr lang="en-GB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PropTypes.string.isRequired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defTabSz="554831"/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GB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age:     </a:t>
            </a:r>
            <a:r>
              <a:rPr lang="en-GB" sz="12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isValidAge</a:t>
            </a:r>
            <a:r>
              <a:rPr lang="en-GB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defTabSz="554831"/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GB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isWelsh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GB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PropTypes.bool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defTabSz="554831"/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skills:  </a:t>
            </a:r>
            <a:r>
              <a:rPr lang="en-GB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PropTypes.array</a:t>
            </a:r>
            <a:endParaRPr lang="en-GB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554831"/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}</a:t>
            </a:r>
          </a:p>
          <a:p>
            <a:pPr defTabSz="554831"/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… </a:t>
            </a:r>
          </a:p>
          <a:p>
            <a:pPr defTabSz="554831"/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74CD96F-A4AB-4647-BB82-7E4A3CED5F16}"/>
              </a:ext>
            </a:extLst>
          </p:cNvPr>
          <p:cNvSpPr txBox="1"/>
          <p:nvPr/>
        </p:nvSpPr>
        <p:spPr>
          <a:xfrm>
            <a:off x="5819374" y="3916914"/>
            <a:ext cx="19511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12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propertyTypes3.html</a:t>
            </a:r>
          </a:p>
        </p:txBody>
      </p:sp>
    </p:spTree>
    <p:extLst>
      <p:ext uri="{BB962C8B-B14F-4D97-AF65-F5344CB8AC3E}">
        <p14:creationId xmlns:p14="http://schemas.microsoft.com/office/powerpoint/2010/main" val="38679993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You can also use properties in a functional component</a:t>
            </a:r>
          </a:p>
          <a:p>
            <a:pPr lvl="1"/>
            <a:r>
              <a:rPr lang="en-GB" dirty="0">
                <a:latin typeface="+mj-lt"/>
              </a:rPr>
              <a:t>See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propertyTypes4.html</a:t>
            </a:r>
          </a:p>
          <a:p>
            <a:pPr lvl="2"/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dirty="0"/>
              <a:t>To define property types:</a:t>
            </a:r>
          </a:p>
          <a:p>
            <a:pPr lvl="1"/>
            <a:r>
              <a:rPr lang="en-GB" dirty="0"/>
              <a:t>Define a static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propTypes</a:t>
            </a:r>
            <a:r>
              <a:rPr lang="en-GB" dirty="0"/>
              <a:t> field and specify prop types</a:t>
            </a:r>
          </a:p>
          <a:p>
            <a:pPr lvl="1"/>
            <a:r>
              <a:rPr lang="en-GB" dirty="0"/>
              <a:t>For required properties, append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isRequired</a:t>
            </a: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GB" dirty="0"/>
              <a:t>For optional properties, specify default in function sig</a:t>
            </a:r>
          </a:p>
          <a:p>
            <a:pPr lvl="2"/>
            <a:endParaRPr lang="en-GB" dirty="0"/>
          </a:p>
          <a:p>
            <a:r>
              <a:rPr lang="en-GB" dirty="0"/>
              <a:t>To define a custom validator, it's the same as for classes</a:t>
            </a: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dirty="0"/>
              <a:t>Properties in a Functional Component</a:t>
            </a:r>
          </a:p>
        </p:txBody>
      </p:sp>
    </p:spTree>
    <p:extLst>
      <p:ext uri="{BB962C8B-B14F-4D97-AF65-F5344CB8AC3E}">
        <p14:creationId xmlns:p14="http://schemas.microsoft.com/office/powerpoint/2010/main" val="30234775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38809" y="184354"/>
            <a:ext cx="5289902" cy="93187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3. State Management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C7C4D046-3B81-47EF-BB58-9F17FAB631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38810" y="982981"/>
            <a:ext cx="5289902" cy="3351559"/>
          </a:xfrm>
        </p:spPr>
        <p:txBody>
          <a:bodyPr>
            <a:normAutofit/>
          </a:bodyPr>
          <a:lstStyle/>
          <a:p>
            <a:pPr marL="446088" indent="-390525">
              <a:buFont typeface="Arial" panose="020B0604020202020204" pitchFamily="34" charset="0"/>
              <a:buChar char="•"/>
              <a:tabLst>
                <a:tab pos="446088" algn="l"/>
              </a:tabLst>
            </a:pPr>
            <a:r>
              <a:rPr lang="en-GB" sz="2200" dirty="0"/>
              <a:t>Recap component properties</a:t>
            </a:r>
          </a:p>
          <a:p>
            <a:pPr marL="446088" indent="-390525">
              <a:buFont typeface="Arial" panose="020B0604020202020204" pitchFamily="34" charset="0"/>
              <a:buChar char="•"/>
              <a:tabLst>
                <a:tab pos="446088" algn="l"/>
              </a:tabLst>
            </a:pPr>
            <a:r>
              <a:rPr lang="en-GB" sz="2200" dirty="0"/>
              <a:t>Fixed vs. mutable state</a:t>
            </a:r>
          </a:p>
          <a:p>
            <a:pPr marL="446088" indent="-390525">
              <a:buFont typeface="Arial" panose="020B0604020202020204" pitchFamily="34" charset="0"/>
              <a:buChar char="•"/>
              <a:tabLst>
                <a:tab pos="446088" algn="l"/>
              </a:tabLst>
            </a:pPr>
            <a:r>
              <a:rPr lang="en-GB" sz="2200" dirty="0"/>
              <a:t>State in a class component</a:t>
            </a:r>
          </a:p>
          <a:p>
            <a:pPr marL="446088" indent="-390525">
              <a:buFont typeface="Arial" panose="020B0604020202020204" pitchFamily="34" charset="0"/>
              <a:buChar char="•"/>
              <a:tabLst>
                <a:tab pos="446088" algn="l"/>
              </a:tabLst>
            </a:pPr>
            <a:r>
              <a:rPr lang="en-GB" sz="2200" dirty="0"/>
              <a:t>State in a functional component</a:t>
            </a:r>
          </a:p>
          <a:p>
            <a:pPr marL="446088" indent="-390525">
              <a:buFont typeface="Arial" panose="020B0604020202020204" pitchFamily="34" charset="0"/>
              <a:buChar char="•"/>
              <a:tabLst>
                <a:tab pos="446088" algn="l"/>
              </a:tabLst>
            </a:pPr>
            <a:r>
              <a:rPr lang="en-GB" sz="2200" dirty="0"/>
              <a:t>Complete examples</a:t>
            </a:r>
          </a:p>
          <a:p>
            <a:pPr marL="446088" indent="-390525">
              <a:buFont typeface="Arial" panose="020B0604020202020204" pitchFamily="34" charset="0"/>
              <a:buChar char="•"/>
              <a:tabLst>
                <a:tab pos="446088" algn="l"/>
              </a:tabLst>
            </a:pPr>
            <a:endParaRPr lang="en-GB" sz="2200" dirty="0"/>
          </a:p>
          <a:p>
            <a:pPr marL="446088" indent="-390525">
              <a:buFont typeface="Arial" panose="020B0604020202020204" pitchFamily="34" charset="0"/>
              <a:buChar char="•"/>
              <a:tabLst>
                <a:tab pos="446088" algn="l"/>
              </a:tabLst>
            </a:pPr>
            <a:endParaRPr lang="en-GB" sz="2200" dirty="0"/>
          </a:p>
          <a:p>
            <a:pPr marL="446088" indent="-390525">
              <a:buFont typeface="Arial" panose="020B0604020202020204" pitchFamily="34" charset="0"/>
              <a:buChar char="•"/>
              <a:tabLst>
                <a:tab pos="446088" algn="l"/>
              </a:tabLst>
            </a:pPr>
            <a:endParaRPr lang="en-GB" sz="2200" dirty="0"/>
          </a:p>
        </p:txBody>
      </p:sp>
    </p:spTree>
    <p:extLst>
      <p:ext uri="{BB962C8B-B14F-4D97-AF65-F5344CB8AC3E}">
        <p14:creationId xmlns:p14="http://schemas.microsoft.com/office/powerpoint/2010/main" val="29514732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We've seen how to pass properties into a component</a:t>
            </a:r>
          </a:p>
          <a:p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dirty="0">
                <a:latin typeface="+mj-lt"/>
                <a:cs typeface="Courier New" panose="02070309020205020404" pitchFamily="49" charset="0"/>
              </a:rPr>
              <a:t>(Ditto for functional components)</a:t>
            </a:r>
            <a:endParaRPr lang="en-GB" dirty="0">
              <a:latin typeface="+mj-lt"/>
            </a:endParaRPr>
          </a:p>
        </p:txBody>
      </p:sp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dirty="0"/>
              <a:t>Recap Component Properties</a:t>
            </a:r>
          </a:p>
        </p:txBody>
      </p:sp>
      <p:sp>
        <p:nvSpPr>
          <p:cNvPr id="11" name="Rectangle 16">
            <a:extLst>
              <a:ext uri="{FF2B5EF4-FFF2-40B4-BE49-F238E27FC236}">
                <a16:creationId xmlns:a16="http://schemas.microsoft.com/office/drawing/2014/main" id="{BDCD01A7-217D-4DE8-9475-1EB508AEC2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03066" y="1279055"/>
            <a:ext cx="6367483" cy="1362394"/>
          </a:xfrm>
          <a:prstGeom prst="rect">
            <a:avLst/>
          </a:prstGeom>
          <a:solidFill>
            <a:srgbClr val="99FF66"/>
          </a:solidFill>
          <a:ln>
            <a:noFill/>
          </a:ln>
          <a:effectLst>
            <a:outerShdw dist="107763" dir="2700000" algn="ctr" rotWithShape="0">
              <a:srgbClr val="339933"/>
            </a:outerShdw>
          </a:effectLst>
        </p:spPr>
        <p:txBody>
          <a:bodyPr wrap="square" lIns="69056" tIns="34529" rIns="69056" bIns="34529" anchor="ctr">
            <a:spAutoFit/>
          </a:bodyPr>
          <a:lstStyle/>
          <a:p>
            <a:pPr defTabSz="554831"/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class Person extends </a:t>
            </a:r>
            <a:r>
              <a:rPr lang="en-GB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React.Component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defTabSz="554831"/>
            <a:endParaRPr lang="en-GB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554831"/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render() {</a:t>
            </a:r>
          </a:p>
          <a:p>
            <a:pPr defTabSz="554831"/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GB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const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r>
              <a:rPr lang="en-GB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name,age,isWelsh,skills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} = </a:t>
            </a:r>
            <a:r>
              <a:rPr lang="en-GB" sz="12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this.props</a:t>
            </a:r>
            <a:endParaRPr lang="en-GB" sz="1200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554831"/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return ( … some elements … )</a:t>
            </a:r>
          </a:p>
          <a:p>
            <a:pPr defTabSz="554831"/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}</a:t>
            </a:r>
          </a:p>
          <a:p>
            <a:pPr defTabSz="554831"/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88D43808-13BE-4D90-8CF5-BDD1736B372E}"/>
              </a:ext>
            </a:extLst>
          </p:cNvPr>
          <p:cNvCxnSpPr/>
          <p:nvPr/>
        </p:nvCxnSpPr>
        <p:spPr>
          <a:xfrm flipV="1">
            <a:off x="5843256" y="2067768"/>
            <a:ext cx="0" cy="378474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16">
            <a:extLst>
              <a:ext uri="{FF2B5EF4-FFF2-40B4-BE49-F238E27FC236}">
                <a16:creationId xmlns:a16="http://schemas.microsoft.com/office/drawing/2014/main" id="{75F9AACD-6053-4432-B3B6-FEEF8E1579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06370" y="2394306"/>
            <a:ext cx="2698845" cy="808396"/>
          </a:xfrm>
          <a:prstGeom prst="rect">
            <a:avLst/>
          </a:prstGeom>
          <a:solidFill>
            <a:srgbClr val="DBFFC9"/>
          </a:solidFill>
          <a:ln>
            <a:solidFill>
              <a:srgbClr val="00B050"/>
            </a:solidFill>
          </a:ln>
          <a:effectLst>
            <a:outerShdw dist="107763" dir="2700000" algn="ctr" rotWithShape="0">
              <a:srgbClr val="339933"/>
            </a:outerShdw>
          </a:effectLst>
        </p:spPr>
        <p:txBody>
          <a:bodyPr wrap="square" lIns="69056" tIns="34529" rIns="69056" bIns="34529" anchor="ctr">
            <a:spAutoFit/>
          </a:bodyPr>
          <a:lstStyle/>
          <a:p>
            <a:pPr defTabSz="554831"/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&lt;Person </a:t>
            </a:r>
            <a:r>
              <a:rPr lang="en-GB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name="John Evans"</a:t>
            </a:r>
          </a:p>
          <a:p>
            <a:pPr defTabSz="554831"/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GB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age={21}</a:t>
            </a:r>
          </a:p>
          <a:p>
            <a:pPr defTabSz="554831"/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GB" sz="12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isWelsh</a:t>
            </a:r>
            <a:r>
              <a:rPr lang="en-GB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={true}</a:t>
            </a:r>
          </a:p>
          <a:p>
            <a:pPr defTabSz="554831"/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GB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skills={[…]}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/&gt;</a:t>
            </a:r>
          </a:p>
        </p:txBody>
      </p:sp>
    </p:spTree>
    <p:extLst>
      <p:ext uri="{BB962C8B-B14F-4D97-AF65-F5344CB8AC3E}">
        <p14:creationId xmlns:p14="http://schemas.microsoft.com/office/powerpoint/2010/main" val="25186442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Properties are immutable</a:t>
            </a:r>
          </a:p>
          <a:p>
            <a:pPr lvl="1"/>
            <a:r>
              <a:rPr lang="en-GB" dirty="0"/>
              <a:t>Y</a:t>
            </a:r>
            <a:r>
              <a:rPr lang="en-GB" dirty="0">
                <a:latin typeface="+mj-lt"/>
              </a:rPr>
              <a:t>ou can't change their values</a:t>
            </a:r>
          </a:p>
          <a:p>
            <a:pPr lvl="1"/>
            <a:endParaRPr lang="en-GB" dirty="0">
              <a:latin typeface="+mj-lt"/>
            </a:endParaRPr>
          </a:p>
          <a:p>
            <a:r>
              <a:rPr lang="en-GB" dirty="0">
                <a:latin typeface="+mj-lt"/>
              </a:rPr>
              <a:t>What if the component needs to hold mutable state?</a:t>
            </a:r>
          </a:p>
          <a:p>
            <a:pPr lvl="1"/>
            <a:r>
              <a:rPr lang="en-GB" dirty="0">
                <a:latin typeface="+mj-lt"/>
              </a:rPr>
              <a:t>E.g. add items to an array, update a timestamp, etc.</a:t>
            </a:r>
          </a:p>
          <a:p>
            <a:pPr lvl="1"/>
            <a:endParaRPr lang="en-GB" dirty="0">
              <a:latin typeface="+mj-lt"/>
            </a:endParaRPr>
          </a:p>
          <a:p>
            <a:r>
              <a:rPr lang="en-GB" dirty="0">
                <a:latin typeface="+mj-lt"/>
              </a:rPr>
              <a:t>You </a:t>
            </a:r>
            <a:r>
              <a:rPr lang="en-GB" u="sng" dirty="0">
                <a:latin typeface="+mj-lt"/>
              </a:rPr>
              <a:t>can</a:t>
            </a:r>
            <a:r>
              <a:rPr lang="en-GB" dirty="0">
                <a:latin typeface="+mj-lt"/>
              </a:rPr>
              <a:t> achieve mutable state in a component</a:t>
            </a:r>
          </a:p>
          <a:p>
            <a:pPr lvl="1"/>
            <a:r>
              <a:rPr lang="en-GB" dirty="0">
                <a:latin typeface="+mj-lt"/>
              </a:rPr>
              <a:t>See following slides for details</a:t>
            </a:r>
          </a:p>
          <a:p>
            <a:pPr lvl="1"/>
            <a:r>
              <a:rPr lang="en-GB" dirty="0">
                <a:latin typeface="+mj-lt"/>
              </a:rPr>
              <a:t>(Different techniques for class vs functional components) </a:t>
            </a:r>
          </a:p>
          <a:p>
            <a:pPr lvl="1"/>
            <a:endParaRPr lang="en-GB" dirty="0">
              <a:latin typeface="+mj-lt"/>
            </a:endParaRPr>
          </a:p>
        </p:txBody>
      </p:sp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/>
              <a:t>Fixed Properties vs. Mutable State</a:t>
            </a:r>
          </a:p>
        </p:txBody>
      </p:sp>
    </p:spTree>
    <p:extLst>
      <p:ext uri="{BB962C8B-B14F-4D97-AF65-F5344CB8AC3E}">
        <p14:creationId xmlns:p14="http://schemas.microsoft.com/office/powerpoint/2010/main" val="18634306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latin typeface="+mj-lt"/>
              </a:rPr>
              <a:t>In a class component…</a:t>
            </a:r>
          </a:p>
          <a:p>
            <a:pPr lvl="1"/>
            <a:r>
              <a:rPr lang="en-GB" dirty="0">
                <a:latin typeface="+mj-lt"/>
              </a:rPr>
              <a:t>Mutable state is available via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this.state</a:t>
            </a: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GB" sz="1200" dirty="0">
              <a:latin typeface="+mj-lt"/>
            </a:endParaRPr>
          </a:p>
          <a:p>
            <a:r>
              <a:rPr lang="en-GB" dirty="0">
                <a:latin typeface="+mj-lt"/>
              </a:rPr>
              <a:t>How it works:</a:t>
            </a:r>
          </a:p>
          <a:p>
            <a:pPr lvl="1"/>
            <a:r>
              <a:rPr lang="en-GB" dirty="0">
                <a:latin typeface="+mj-lt"/>
              </a:rPr>
              <a:t>To </a:t>
            </a:r>
            <a:r>
              <a:rPr lang="en-GB" dirty="0" err="1">
                <a:latin typeface="+mj-lt"/>
              </a:rPr>
              <a:t>init</a:t>
            </a:r>
            <a:r>
              <a:rPr lang="en-GB" dirty="0">
                <a:latin typeface="+mj-lt"/>
              </a:rPr>
              <a:t> state (e.g. in constructor), set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this.state</a:t>
            </a:r>
            <a:endParaRPr lang="en-GB" dirty="0">
              <a:latin typeface="+mj-lt"/>
            </a:endParaRPr>
          </a:p>
          <a:p>
            <a:pPr lvl="1"/>
            <a:r>
              <a:rPr lang="en-GB" dirty="0">
                <a:latin typeface="+mj-lt"/>
              </a:rPr>
              <a:t>To access state, use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this.state</a:t>
            </a: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GB" dirty="0">
                <a:latin typeface="+mj-lt"/>
              </a:rPr>
              <a:t>To modify state, call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this.setState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(state)</a:t>
            </a:r>
          </a:p>
          <a:p>
            <a:pPr lvl="1"/>
            <a:endParaRPr lang="en-GB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dirty="0">
                <a:latin typeface="+mj-lt"/>
                <a:cs typeface="Courier New" panose="02070309020205020404" pitchFamily="49" charset="0"/>
              </a:rPr>
              <a:t>Example: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stateSimple1.html</a:t>
            </a:r>
          </a:p>
        </p:txBody>
      </p:sp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dirty="0"/>
              <a:t>State in a Class Component</a:t>
            </a:r>
          </a:p>
        </p:txBody>
      </p:sp>
    </p:spTree>
    <p:extLst>
      <p:ext uri="{BB962C8B-B14F-4D97-AF65-F5344CB8AC3E}">
        <p14:creationId xmlns:p14="http://schemas.microsoft.com/office/powerpoint/2010/main" val="30127868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latin typeface="+mj-lt"/>
              </a:rPr>
              <a:t>In a functional component…</a:t>
            </a:r>
          </a:p>
          <a:p>
            <a:pPr lvl="1"/>
            <a:r>
              <a:rPr lang="en-GB" dirty="0">
                <a:latin typeface="+mj-lt"/>
              </a:rPr>
              <a:t>Mutable state is available via a "state hook"</a:t>
            </a: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endParaRPr lang="en-GB" sz="1200" dirty="0">
              <a:latin typeface="+mj-lt"/>
            </a:endParaRPr>
          </a:p>
          <a:p>
            <a:r>
              <a:rPr lang="en-GB" dirty="0">
                <a:latin typeface="+mj-lt"/>
              </a:rPr>
              <a:t>How it works:</a:t>
            </a:r>
          </a:p>
          <a:p>
            <a:pPr lvl="1"/>
            <a:r>
              <a:rPr lang="en-GB" dirty="0"/>
              <a:t>To </a:t>
            </a:r>
            <a:r>
              <a:rPr lang="en-GB" dirty="0" err="1"/>
              <a:t>init</a:t>
            </a:r>
            <a:r>
              <a:rPr lang="en-GB" dirty="0"/>
              <a:t> state, </a:t>
            </a:r>
            <a:r>
              <a:rPr lang="en-GB" sz="1800" dirty="0"/>
              <a:t>call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React.useState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initState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GB" dirty="0">
                <a:latin typeface="+mj-lt"/>
                <a:cs typeface="Courier New" panose="02070309020205020404" pitchFamily="49" charset="0"/>
              </a:rPr>
              <a:t>, which r</a:t>
            </a:r>
            <a:r>
              <a:rPr lang="en-GB" dirty="0"/>
              <a:t>eturns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stateVariable,updateFunc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pPr lvl="1"/>
            <a:r>
              <a:rPr lang="en-GB" dirty="0"/>
              <a:t>To access state, use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stateVariable</a:t>
            </a: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GB" dirty="0"/>
              <a:t>To modify state, call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updateFunc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newState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2"/>
            <a:endParaRPr lang="en-GB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dirty="0">
                <a:latin typeface="+mj-lt"/>
                <a:cs typeface="Courier New" panose="02070309020205020404" pitchFamily="49" charset="0"/>
              </a:rPr>
              <a:t>Example: 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stateSimple2.html</a:t>
            </a:r>
            <a:endParaRPr lang="en-GB" dirty="0">
              <a:latin typeface="+mj-lt"/>
              <a:cs typeface="Courier New" panose="02070309020205020404" pitchFamily="49" charset="0"/>
            </a:endParaRPr>
          </a:p>
        </p:txBody>
      </p:sp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dirty="0"/>
              <a:t>State in a Functional Component</a:t>
            </a:r>
          </a:p>
        </p:txBody>
      </p:sp>
    </p:spTree>
    <p:extLst>
      <p:ext uri="{BB962C8B-B14F-4D97-AF65-F5344CB8AC3E}">
        <p14:creationId xmlns:p14="http://schemas.microsoft.com/office/powerpoint/2010/main" val="30007306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For complete examples of state management, see:</a:t>
            </a:r>
          </a:p>
          <a:p>
            <a:pPr lvl="1">
              <a:tabLst>
                <a:tab pos="3497263" algn="l"/>
              </a:tabLst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stateComplete1.html </a:t>
            </a:r>
            <a:r>
              <a:rPr lang="en-GB" dirty="0">
                <a:latin typeface="+mj-lt"/>
                <a:cs typeface="Courier New" panose="02070309020205020404" pitchFamily="49" charset="0"/>
              </a:rPr>
              <a:t>(class components)</a:t>
            </a: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>
              <a:tabLst>
                <a:tab pos="3497263" algn="l"/>
              </a:tabLst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stateComplete2.html </a:t>
            </a:r>
            <a:r>
              <a:rPr lang="en-GB" dirty="0">
                <a:latin typeface="+mj-lt"/>
                <a:cs typeface="Courier New" panose="02070309020205020404" pitchFamily="49" charset="0"/>
              </a:rPr>
              <a:t>(functional components)	</a:t>
            </a: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Complete Examples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57C4D31-7EAB-4449-B5E3-2F37EFEA83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7972" y="2021486"/>
            <a:ext cx="3294665" cy="2196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7077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38809" y="184354"/>
            <a:ext cx="5289902" cy="93187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Summary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58FE4899-46EA-4D85-B506-C969501309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38810" y="982981"/>
            <a:ext cx="5289902" cy="3351559"/>
          </a:xfrm>
        </p:spPr>
        <p:txBody>
          <a:bodyPr>
            <a:normAutofit/>
          </a:bodyPr>
          <a:lstStyle/>
          <a:p>
            <a:pPr marL="569913" indent="-514350">
              <a:buFont typeface="Arial" panose="020B0604020202020204" pitchFamily="34" charset="0"/>
              <a:buChar char="•"/>
              <a:tabLst>
                <a:tab pos="446088" algn="l"/>
              </a:tabLst>
            </a:pPr>
            <a:r>
              <a:rPr lang="en-GB" sz="2200" dirty="0"/>
              <a:t>Types for properties</a:t>
            </a:r>
          </a:p>
          <a:p>
            <a:pPr marL="569913" indent="-514350">
              <a:buFont typeface="Arial" panose="020B0604020202020204" pitchFamily="34" charset="0"/>
              <a:buChar char="•"/>
              <a:tabLst>
                <a:tab pos="446088" algn="l"/>
              </a:tabLst>
            </a:pPr>
            <a:r>
              <a:rPr lang="en-GB" sz="2200" dirty="0"/>
              <a:t>Working with properties</a:t>
            </a:r>
          </a:p>
          <a:p>
            <a:pPr marL="569913" indent="-514350">
              <a:buFont typeface="Arial" panose="020B0604020202020204" pitchFamily="34" charset="0"/>
              <a:buChar char="•"/>
              <a:tabLst>
                <a:tab pos="446088" algn="l"/>
              </a:tabLst>
            </a:pPr>
            <a:r>
              <a:rPr lang="en-GB" sz="2200" dirty="0"/>
              <a:t>State management</a:t>
            </a:r>
          </a:p>
        </p:txBody>
      </p:sp>
    </p:spTree>
    <p:extLst>
      <p:ext uri="{BB962C8B-B14F-4D97-AF65-F5344CB8AC3E}">
        <p14:creationId xmlns:p14="http://schemas.microsoft.com/office/powerpoint/2010/main" val="12265327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38809" y="184354"/>
            <a:ext cx="5289902" cy="93187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1. Types for Properties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C7C4D046-3B81-47EF-BB58-9F17FAB631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38810" y="982981"/>
            <a:ext cx="5289902" cy="3351559"/>
          </a:xfrm>
        </p:spPr>
        <p:txBody>
          <a:bodyPr>
            <a:normAutofit/>
          </a:bodyPr>
          <a:lstStyle/>
          <a:p>
            <a:pPr marL="446088" indent="-390525">
              <a:buFont typeface="Arial" panose="020B0604020202020204" pitchFamily="34" charset="0"/>
              <a:buChar char="•"/>
              <a:tabLst>
                <a:tab pos="446088" algn="l"/>
              </a:tabLst>
            </a:pPr>
            <a:r>
              <a:rPr lang="en-GB" sz="2200" dirty="0"/>
              <a:t>Problem statement</a:t>
            </a:r>
          </a:p>
          <a:p>
            <a:pPr marL="446088" indent="-390525">
              <a:buFont typeface="Arial" panose="020B0604020202020204" pitchFamily="34" charset="0"/>
              <a:buChar char="•"/>
              <a:tabLst>
                <a:tab pos="446088" algn="l"/>
              </a:tabLst>
            </a:pPr>
            <a:r>
              <a:rPr lang="en-GB" sz="2200" dirty="0"/>
              <a:t>Solution - React property types</a:t>
            </a:r>
          </a:p>
          <a:p>
            <a:pPr marL="446088" indent="-390525">
              <a:buFont typeface="Arial" panose="020B0604020202020204" pitchFamily="34" charset="0"/>
              <a:buChar char="•"/>
              <a:tabLst>
                <a:tab pos="446088" algn="l"/>
              </a:tabLst>
            </a:pPr>
            <a:r>
              <a:rPr lang="en-GB" sz="2200" dirty="0"/>
              <a:t>How to specify property types</a:t>
            </a:r>
          </a:p>
        </p:txBody>
      </p:sp>
    </p:spTree>
    <p:extLst>
      <p:ext uri="{BB962C8B-B14F-4D97-AF65-F5344CB8AC3E}">
        <p14:creationId xmlns:p14="http://schemas.microsoft.com/office/powerpoint/2010/main" val="20054805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dirty="0"/>
              <a:t>Problem Statement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JavaScript is a dynamically typed language</a:t>
            </a:r>
          </a:p>
          <a:p>
            <a:pPr lvl="1"/>
            <a:r>
              <a:rPr lang="en-GB" dirty="0"/>
              <a:t>There's no "compiler" to check that you've assigned the correct type of value to a variable</a:t>
            </a:r>
          </a:p>
          <a:p>
            <a:pPr lvl="1"/>
            <a:r>
              <a:rPr lang="en-GB" dirty="0"/>
              <a:t>The first you know about a type problem is when the app crashes!</a:t>
            </a:r>
          </a:p>
          <a:p>
            <a:pPr lvl="1"/>
            <a:endParaRPr lang="en-GB" dirty="0"/>
          </a:p>
          <a:p>
            <a:r>
              <a:rPr lang="en-GB" dirty="0"/>
              <a:t>This is unsatisfactory</a:t>
            </a:r>
          </a:p>
          <a:p>
            <a:pPr lvl="1"/>
            <a:r>
              <a:rPr lang="en-GB" dirty="0"/>
              <a:t>It makes your code potentially untrustworthy</a:t>
            </a:r>
          </a:p>
          <a:p>
            <a:pPr lvl="1"/>
            <a:r>
              <a:rPr lang="en-GB" dirty="0"/>
              <a:t>It puts a lot more pressure on your rigour during testing</a:t>
            </a:r>
          </a:p>
        </p:txBody>
      </p:sp>
    </p:spTree>
    <p:extLst>
      <p:ext uri="{BB962C8B-B14F-4D97-AF65-F5344CB8AC3E}">
        <p14:creationId xmlns:p14="http://schemas.microsoft.com/office/powerpoint/2010/main" val="32486616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React allows you to specify the type for properties</a:t>
            </a:r>
          </a:p>
          <a:p>
            <a:pPr lvl="1"/>
            <a:r>
              <a:rPr lang="en-GB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React.PropTypes.number</a:t>
            </a:r>
            <a:endParaRPr lang="en-GB" sz="17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GB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React.PropTypes.string</a:t>
            </a:r>
            <a:endParaRPr lang="en-GB" sz="17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GB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React.PropTypes.bool</a:t>
            </a:r>
            <a:endParaRPr lang="en-GB" sz="17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GB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React.PropTypes.array</a:t>
            </a:r>
            <a:endParaRPr lang="en-GB" sz="17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GB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React.PropTypes.object</a:t>
            </a:r>
            <a:endParaRPr lang="en-GB" sz="17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GB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React.PropTypes.func</a:t>
            </a:r>
            <a:endParaRPr lang="en-GB" sz="17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GB" sz="17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dirty="0"/>
              <a:t>To use these type flag, include the following script file:</a:t>
            </a:r>
          </a:p>
          <a:p>
            <a:pPr lvl="1"/>
            <a:endParaRPr lang="en-GB" dirty="0"/>
          </a:p>
        </p:txBody>
      </p:sp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Solution - React Property Types</a:t>
            </a:r>
          </a:p>
        </p:txBody>
      </p:sp>
      <p:sp>
        <p:nvSpPr>
          <p:cNvPr id="4" name="Rectangle 16">
            <a:extLst>
              <a:ext uri="{FF2B5EF4-FFF2-40B4-BE49-F238E27FC236}">
                <a16:creationId xmlns:a16="http://schemas.microsoft.com/office/drawing/2014/main" id="{707607E4-7745-4B32-9499-5266A678B8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03066" y="3810537"/>
            <a:ext cx="6367483" cy="254398"/>
          </a:xfrm>
          <a:prstGeom prst="rect">
            <a:avLst/>
          </a:prstGeom>
          <a:solidFill>
            <a:srgbClr val="99FF66"/>
          </a:solidFill>
          <a:ln>
            <a:noFill/>
          </a:ln>
          <a:effectLst>
            <a:outerShdw dist="107763" dir="2700000" algn="ctr" rotWithShape="0">
              <a:srgbClr val="339933"/>
            </a:outerShdw>
          </a:effectLst>
        </p:spPr>
        <p:txBody>
          <a:bodyPr wrap="square" lIns="69056" tIns="34529" rIns="69056" bIns="34529" anchor="ctr">
            <a:spAutoFit/>
          </a:bodyPr>
          <a:lstStyle/>
          <a:p>
            <a:pPr defTabSz="739775"/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https://unpkg.com/prop-types/prop-types.js</a:t>
            </a:r>
          </a:p>
        </p:txBody>
      </p:sp>
    </p:spTree>
    <p:extLst>
      <p:ext uri="{BB962C8B-B14F-4D97-AF65-F5344CB8AC3E}">
        <p14:creationId xmlns:p14="http://schemas.microsoft.com/office/powerpoint/2010/main" val="31839393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When you define a component, specify the types for all its properties</a:t>
            </a:r>
          </a:p>
          <a:p>
            <a:pPr lvl="1"/>
            <a:r>
              <a:rPr lang="en-GB" dirty="0"/>
              <a:t>How to do this depends on how you define the component (class or functional component)</a:t>
            </a:r>
          </a:p>
          <a:p>
            <a:pPr lvl="1"/>
            <a:endParaRPr lang="en-GB" dirty="0"/>
          </a:p>
          <a:p>
            <a:r>
              <a:rPr lang="en-GB" dirty="0"/>
              <a:t>You can specify if a property is required/optional</a:t>
            </a:r>
          </a:p>
          <a:p>
            <a:pPr lvl="1"/>
            <a:r>
              <a:rPr lang="en-GB" dirty="0"/>
              <a:t>You can also specify default values for the optional ones</a:t>
            </a:r>
          </a:p>
          <a:p>
            <a:pPr lvl="1"/>
            <a:endParaRPr lang="en-GB" dirty="0"/>
          </a:p>
          <a:p>
            <a:r>
              <a:rPr lang="en-GB" dirty="0"/>
              <a:t>We'll investigate all these techniques in this chapter</a:t>
            </a:r>
          </a:p>
        </p:txBody>
      </p:sp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to Specify Property Types</a:t>
            </a:r>
          </a:p>
        </p:txBody>
      </p:sp>
    </p:spTree>
    <p:extLst>
      <p:ext uri="{BB962C8B-B14F-4D97-AF65-F5344CB8AC3E}">
        <p14:creationId xmlns:p14="http://schemas.microsoft.com/office/powerpoint/2010/main" val="9998503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38809" y="184354"/>
            <a:ext cx="5289902" cy="93187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2. Working with Properties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C7C4D046-3B81-47EF-BB58-9F17FAB631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38810" y="982981"/>
            <a:ext cx="5289902" cy="3351559"/>
          </a:xfrm>
        </p:spPr>
        <p:txBody>
          <a:bodyPr>
            <a:normAutofit/>
          </a:bodyPr>
          <a:lstStyle/>
          <a:p>
            <a:pPr marL="446088" indent="-390525">
              <a:buFont typeface="Arial" panose="020B0604020202020204" pitchFamily="34" charset="0"/>
              <a:buChar char="•"/>
              <a:tabLst>
                <a:tab pos="446088" algn="l"/>
              </a:tabLst>
            </a:pPr>
            <a:r>
              <a:rPr lang="en-GB" sz="2200" dirty="0"/>
              <a:t>Properties in a class component</a:t>
            </a:r>
          </a:p>
          <a:p>
            <a:pPr marL="446088" indent="-390525">
              <a:buFont typeface="Arial" panose="020B0604020202020204" pitchFamily="34" charset="0"/>
              <a:buChar char="•"/>
              <a:tabLst>
                <a:tab pos="446088" algn="l"/>
              </a:tabLst>
            </a:pPr>
            <a:r>
              <a:rPr lang="en-GB" sz="2200" dirty="0"/>
              <a:t>Specifying property types</a:t>
            </a:r>
          </a:p>
          <a:p>
            <a:pPr marL="446088" indent="-390525">
              <a:buFont typeface="Arial" panose="020B0604020202020204" pitchFamily="34" charset="0"/>
              <a:buChar char="•"/>
              <a:tabLst>
                <a:tab pos="446088" algn="l"/>
              </a:tabLst>
            </a:pPr>
            <a:r>
              <a:rPr lang="en-GB" sz="2200" dirty="0"/>
              <a:t>Required props and defaults</a:t>
            </a:r>
          </a:p>
          <a:p>
            <a:pPr marL="446088" indent="-390525">
              <a:buFont typeface="Arial" panose="020B0604020202020204" pitchFamily="34" charset="0"/>
              <a:buChar char="•"/>
              <a:tabLst>
                <a:tab pos="446088" algn="l"/>
              </a:tabLst>
            </a:pPr>
            <a:r>
              <a:rPr lang="en-GB" sz="2200" dirty="0"/>
              <a:t>Defining a custom validator</a:t>
            </a:r>
          </a:p>
          <a:p>
            <a:pPr marL="446088" indent="-390525">
              <a:buFont typeface="Arial" panose="020B0604020202020204" pitchFamily="34" charset="0"/>
              <a:buChar char="•"/>
              <a:tabLst>
                <a:tab pos="446088" algn="l"/>
              </a:tabLst>
            </a:pPr>
            <a:r>
              <a:rPr lang="en-GB" sz="2200" dirty="0"/>
              <a:t>Properties in a functional comp</a:t>
            </a:r>
          </a:p>
          <a:p>
            <a:pPr marL="446088" indent="-390525">
              <a:buFont typeface="Arial" panose="020B0604020202020204" pitchFamily="34" charset="0"/>
              <a:buChar char="•"/>
              <a:tabLst>
                <a:tab pos="446088" algn="l"/>
              </a:tabLst>
            </a:pPr>
            <a:endParaRPr lang="en-GB" sz="2200" dirty="0"/>
          </a:p>
        </p:txBody>
      </p:sp>
    </p:spTree>
    <p:extLst>
      <p:ext uri="{BB962C8B-B14F-4D97-AF65-F5344CB8AC3E}">
        <p14:creationId xmlns:p14="http://schemas.microsoft.com/office/powerpoint/2010/main" val="16002012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In your class, define a static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propTypes</a:t>
            </a:r>
            <a:r>
              <a:rPr lang="en-GB" dirty="0"/>
              <a:t> field</a:t>
            </a:r>
          </a:p>
          <a:p>
            <a:pPr lvl="1"/>
            <a:r>
              <a:rPr lang="en-GB" dirty="0">
                <a:latin typeface="+mj-lt"/>
              </a:rPr>
              <a:t>Specify name and type for the component's properties</a:t>
            </a:r>
          </a:p>
          <a:p>
            <a:pPr lvl="1"/>
            <a:endParaRPr lang="en-GB" dirty="0">
              <a:latin typeface="+mj-lt"/>
            </a:endParaRPr>
          </a:p>
          <a:p>
            <a:pPr lvl="1"/>
            <a:endParaRPr lang="en-GB" dirty="0">
              <a:latin typeface="+mj-lt"/>
            </a:endParaRPr>
          </a:p>
          <a:p>
            <a:pPr lvl="1"/>
            <a:endParaRPr lang="en-GB" dirty="0">
              <a:latin typeface="+mj-lt"/>
            </a:endParaRPr>
          </a:p>
          <a:p>
            <a:pPr lvl="1"/>
            <a:endParaRPr lang="en-GB" dirty="0">
              <a:latin typeface="+mj-lt"/>
            </a:endParaRPr>
          </a:p>
          <a:p>
            <a:pPr lvl="1"/>
            <a:endParaRPr lang="en-GB" dirty="0">
              <a:latin typeface="+mj-lt"/>
            </a:endParaRPr>
          </a:p>
          <a:p>
            <a:pPr lvl="1"/>
            <a:endParaRPr lang="en-GB" dirty="0">
              <a:latin typeface="+mj-lt"/>
            </a:endParaRPr>
          </a:p>
        </p:txBody>
      </p:sp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dirty="0"/>
              <a:t>Properties in a Class Component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153411" y="2773324"/>
            <a:ext cx="149432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900" b="1">
                <a:solidFill>
                  <a:srgbClr val="333399"/>
                </a:solidFill>
                <a:latin typeface="Lucida Console" panose="020B0609040504020204" pitchFamily="49" charset="0"/>
              </a:rPr>
              <a:t>propertyTypes1.html</a:t>
            </a:r>
            <a:endParaRPr lang="en-GB" sz="900" b="1">
              <a:solidFill>
                <a:srgbClr val="333399"/>
              </a:solidFill>
            </a:endParaRPr>
          </a:p>
        </p:txBody>
      </p:sp>
      <p:sp>
        <p:nvSpPr>
          <p:cNvPr id="8" name="Rectangle 16">
            <a:extLst>
              <a:ext uri="{FF2B5EF4-FFF2-40B4-BE49-F238E27FC236}">
                <a16:creationId xmlns:a16="http://schemas.microsoft.com/office/drawing/2014/main" id="{FA7C2766-C8A8-4363-BCAE-E000799F97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03066" y="1610033"/>
            <a:ext cx="6367483" cy="1731726"/>
          </a:xfrm>
          <a:prstGeom prst="rect">
            <a:avLst/>
          </a:prstGeom>
          <a:solidFill>
            <a:srgbClr val="99FF66"/>
          </a:solidFill>
          <a:ln>
            <a:noFill/>
          </a:ln>
          <a:effectLst>
            <a:outerShdw dist="107763" dir="2700000" algn="ctr" rotWithShape="0">
              <a:srgbClr val="339933"/>
            </a:outerShdw>
          </a:effectLst>
        </p:spPr>
        <p:txBody>
          <a:bodyPr wrap="square" lIns="69056" tIns="34529" rIns="69056" bIns="34529" anchor="ctr">
            <a:spAutoFit/>
          </a:bodyPr>
          <a:lstStyle/>
          <a:p>
            <a:pPr defTabSz="554831"/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class Person extends </a:t>
            </a:r>
            <a:r>
              <a:rPr lang="en-GB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React.Component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defTabSz="554831"/>
            <a:endParaRPr lang="en-GB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554831"/>
            <a:r>
              <a:rPr lang="en-GB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static </a:t>
            </a:r>
            <a:r>
              <a:rPr lang="en-GB" sz="12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propTypes</a:t>
            </a:r>
            <a:r>
              <a:rPr lang="en-GB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{</a:t>
            </a:r>
          </a:p>
          <a:p>
            <a:pPr defTabSz="554831"/>
            <a:r>
              <a:rPr lang="en-GB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name:    </a:t>
            </a:r>
            <a:r>
              <a:rPr lang="en-GB" sz="12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PropTypes.string</a:t>
            </a:r>
            <a:r>
              <a:rPr lang="en-GB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defTabSz="554831"/>
            <a:r>
              <a:rPr lang="en-GB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age:     </a:t>
            </a:r>
            <a:r>
              <a:rPr lang="en-GB" sz="12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PropTypes.number</a:t>
            </a:r>
            <a:r>
              <a:rPr lang="en-GB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defTabSz="554831"/>
            <a:r>
              <a:rPr lang="en-GB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GB" sz="12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isWelsh</a:t>
            </a:r>
            <a:r>
              <a:rPr lang="en-GB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GB" sz="12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PropTypes.bool</a:t>
            </a:r>
            <a:r>
              <a:rPr lang="en-GB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defTabSz="554831"/>
            <a:r>
              <a:rPr lang="en-GB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skills:  </a:t>
            </a:r>
            <a:r>
              <a:rPr lang="en-GB" sz="12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PropTypes.array</a:t>
            </a:r>
            <a:endParaRPr lang="en-GB" sz="1200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554831"/>
            <a:r>
              <a:rPr lang="en-GB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}</a:t>
            </a:r>
          </a:p>
          <a:p>
            <a:pPr defTabSz="554831"/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…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6C51F7-CD13-4F2E-A090-C8C5015C94E4}"/>
              </a:ext>
            </a:extLst>
          </p:cNvPr>
          <p:cNvSpPr txBox="1"/>
          <p:nvPr/>
        </p:nvSpPr>
        <p:spPr>
          <a:xfrm>
            <a:off x="5819374" y="3064760"/>
            <a:ext cx="19511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12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propertyTypes1.html</a:t>
            </a:r>
          </a:p>
        </p:txBody>
      </p:sp>
    </p:spTree>
    <p:extLst>
      <p:ext uri="{BB962C8B-B14F-4D97-AF65-F5344CB8AC3E}">
        <p14:creationId xmlns:p14="http://schemas.microsoft.com/office/powerpoint/2010/main" val="23726071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1138620" y="-78830"/>
            <a:ext cx="7548179" cy="560552"/>
          </a:xfrm>
        </p:spPr>
        <p:txBody>
          <a:bodyPr/>
          <a:lstStyle/>
          <a:p>
            <a:r>
              <a:rPr lang="en-GB" dirty="0"/>
              <a:t>Specifying Required Props and Defaults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425F0E-4735-47CF-BE49-29E1D4037A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You can specify if a property is required</a:t>
            </a:r>
          </a:p>
          <a:p>
            <a:pPr lvl="1"/>
            <a:r>
              <a:rPr lang="en-GB" dirty="0"/>
              <a:t>If a property is optional, you can specify a default value</a:t>
            </a:r>
          </a:p>
        </p:txBody>
      </p:sp>
      <p:sp>
        <p:nvSpPr>
          <p:cNvPr id="9" name="Rectangle 16">
            <a:extLst>
              <a:ext uri="{FF2B5EF4-FFF2-40B4-BE49-F238E27FC236}">
                <a16:creationId xmlns:a16="http://schemas.microsoft.com/office/drawing/2014/main" id="{79A52182-4149-4938-AB0C-9F8DF48F5F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03066" y="1604887"/>
            <a:ext cx="6367483" cy="2655056"/>
          </a:xfrm>
          <a:prstGeom prst="rect">
            <a:avLst/>
          </a:prstGeom>
          <a:solidFill>
            <a:srgbClr val="99FF66"/>
          </a:solidFill>
          <a:ln>
            <a:noFill/>
          </a:ln>
          <a:effectLst>
            <a:outerShdw dist="107763" dir="2700000" algn="ctr" rotWithShape="0">
              <a:srgbClr val="339933"/>
            </a:outerShdw>
          </a:effectLst>
        </p:spPr>
        <p:txBody>
          <a:bodyPr wrap="square" lIns="69056" tIns="34529" rIns="69056" bIns="34529" anchor="ctr">
            <a:spAutoFit/>
          </a:bodyPr>
          <a:lstStyle/>
          <a:p>
            <a:pPr defTabSz="554831"/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class Person extends </a:t>
            </a:r>
            <a:r>
              <a:rPr lang="en-GB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React.Component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defTabSz="554831"/>
            <a:endParaRPr lang="en-GB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554831"/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static </a:t>
            </a:r>
            <a:r>
              <a:rPr lang="en-GB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propTypes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= {</a:t>
            </a:r>
          </a:p>
          <a:p>
            <a:pPr defTabSz="554831"/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name:    </a:t>
            </a:r>
            <a:r>
              <a:rPr lang="en-GB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PropTypes.string</a:t>
            </a:r>
            <a:r>
              <a:rPr lang="en-GB" sz="12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.isRequired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defTabSz="554831"/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age:     </a:t>
            </a:r>
            <a:r>
              <a:rPr lang="en-GB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PropTypes.number</a:t>
            </a:r>
            <a:r>
              <a:rPr lang="en-GB" sz="12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.isRequired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defTabSz="554831"/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GB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isWelsh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GB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PropTypes.bool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defTabSz="554831"/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skills:  </a:t>
            </a:r>
            <a:r>
              <a:rPr lang="en-GB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PropTypes.array</a:t>
            </a:r>
            <a:endParaRPr lang="en-GB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554831"/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}</a:t>
            </a:r>
          </a:p>
          <a:p>
            <a:pPr defTabSz="554831"/>
            <a:endParaRPr lang="en-GB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554831"/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GB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static </a:t>
            </a:r>
            <a:r>
              <a:rPr lang="en-GB" sz="12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defaultProps</a:t>
            </a:r>
            <a:r>
              <a:rPr lang="en-GB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{</a:t>
            </a:r>
          </a:p>
          <a:p>
            <a:pPr defTabSz="554831"/>
            <a:r>
              <a:rPr lang="en-GB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GB" sz="12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isWelsh</a:t>
            </a:r>
            <a:r>
              <a:rPr lang="en-GB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false,</a:t>
            </a:r>
          </a:p>
          <a:p>
            <a:pPr defTabSz="554831"/>
            <a:r>
              <a:rPr lang="en-GB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skills: []</a:t>
            </a:r>
          </a:p>
          <a:p>
            <a:pPr defTabSz="554831"/>
            <a:r>
              <a:rPr lang="en-GB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}</a:t>
            </a:r>
            <a:endParaRPr lang="en-GB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554831"/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…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5B134D-E854-4F1F-BADF-B81A1E711A43}"/>
              </a:ext>
            </a:extLst>
          </p:cNvPr>
          <p:cNvSpPr txBox="1"/>
          <p:nvPr/>
        </p:nvSpPr>
        <p:spPr>
          <a:xfrm>
            <a:off x="5819374" y="3988755"/>
            <a:ext cx="19511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12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propertyTypes2.html</a:t>
            </a:r>
          </a:p>
        </p:txBody>
      </p:sp>
    </p:spTree>
    <p:extLst>
      <p:ext uri="{BB962C8B-B14F-4D97-AF65-F5344CB8AC3E}">
        <p14:creationId xmlns:p14="http://schemas.microsoft.com/office/powerpoint/2010/main" val="36899447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Defining a Custom Validator (1 of 2)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latin typeface="+mj-lt"/>
              </a:rPr>
              <a:t>You can define a custom validator for a property</a:t>
            </a:r>
          </a:p>
          <a:p>
            <a:pPr lvl="1"/>
            <a:r>
              <a:rPr lang="en-GB" dirty="0">
                <a:latin typeface="+mj-lt"/>
              </a:rPr>
              <a:t>E.g. a regular expression pattern for postal codes</a:t>
            </a:r>
          </a:p>
          <a:p>
            <a:pPr lvl="1"/>
            <a:r>
              <a:rPr lang="en-GB" dirty="0">
                <a:latin typeface="+mj-lt"/>
              </a:rPr>
              <a:t>E.g. the allowed range of values for a number</a:t>
            </a:r>
          </a:p>
          <a:p>
            <a:pPr lvl="1"/>
            <a:r>
              <a:rPr lang="en-GB" dirty="0">
                <a:latin typeface="+mj-lt"/>
              </a:rPr>
              <a:t>E.g. the maximum number of elements in an array</a:t>
            </a:r>
          </a:p>
          <a:p>
            <a:pPr lvl="1"/>
            <a:endParaRPr lang="en-GB" dirty="0">
              <a:latin typeface="+mj-lt"/>
            </a:endParaRPr>
          </a:p>
          <a:p>
            <a:r>
              <a:rPr lang="en-GB" dirty="0">
                <a:latin typeface="+mj-lt"/>
              </a:rPr>
              <a:t>See example on next slide…</a:t>
            </a:r>
          </a:p>
        </p:txBody>
      </p:sp>
    </p:spTree>
    <p:extLst>
      <p:ext uri="{BB962C8B-B14F-4D97-AF65-F5344CB8AC3E}">
        <p14:creationId xmlns:p14="http://schemas.microsoft.com/office/powerpoint/2010/main" val="3215823955"/>
      </p:ext>
    </p:extLst>
  </p:cSld>
  <p:clrMapOvr>
    <a:masterClrMapping/>
  </p:clrMapOvr>
</p:sld>
</file>

<file path=ppt/theme/theme1.xml><?xml version="1.0" encoding="utf-8"?>
<a:theme xmlns:a="http://schemas.openxmlformats.org/drawingml/2006/main" name="Standard_LiveLessons_2017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tandard_LiveLessons_2016.potm" id="{8C1633E9-E98A-446F-92F4-E3D84D4249FA}" vid="{A44C486B-6B48-42BE-B4AA-FE194AC1400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Standard_LiveLessons_2017.potm</Template>
  <TotalTime>3121</TotalTime>
  <Words>996</Words>
  <Application>Microsoft Office PowerPoint</Application>
  <PresentationFormat>On-screen Show (16:9)</PresentationFormat>
  <Paragraphs>191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Calibri</vt:lpstr>
      <vt:lpstr>Courier New</vt:lpstr>
      <vt:lpstr>Lucida Console</vt:lpstr>
      <vt:lpstr>Univers</vt:lpstr>
      <vt:lpstr>Standard_LiveLessons_2017</vt:lpstr>
      <vt:lpstr>Properties and State</vt:lpstr>
      <vt:lpstr>1. Types for Properties</vt:lpstr>
      <vt:lpstr>Problem Statement</vt:lpstr>
      <vt:lpstr>The Solution - React Property Types</vt:lpstr>
      <vt:lpstr>How to Specify Property Types</vt:lpstr>
      <vt:lpstr>2. Working with Properties</vt:lpstr>
      <vt:lpstr>Properties in a Class Component</vt:lpstr>
      <vt:lpstr>Specifying Required Props and Defaults</vt:lpstr>
      <vt:lpstr>Defining a Custom Validator (1 of 2)</vt:lpstr>
      <vt:lpstr>Defining a Custom Validator (2 of 2)</vt:lpstr>
      <vt:lpstr>Properties in a Functional Component</vt:lpstr>
      <vt:lpstr>3. State Management</vt:lpstr>
      <vt:lpstr>Recap Component Properties</vt:lpstr>
      <vt:lpstr>Fixed Properties vs. Mutable State</vt:lpstr>
      <vt:lpstr>State in a Class Component</vt:lpstr>
      <vt:lpstr>State in a Functional Component</vt:lpstr>
      <vt:lpstr>Complete Examples</vt:lpstr>
      <vt:lpstr>Summary</vt:lpstr>
    </vt:vector>
  </TitlesOfParts>
  <Company>Pearson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Julie Phifer</dc:creator>
  <cp:lastModifiedBy>Andy Olsen</cp:lastModifiedBy>
  <cp:revision>116</cp:revision>
  <dcterms:created xsi:type="dcterms:W3CDTF">2015-09-28T19:52:00Z</dcterms:created>
  <dcterms:modified xsi:type="dcterms:W3CDTF">2021-11-10T20:30:42Z</dcterms:modified>
</cp:coreProperties>
</file>